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323" r:id="rId2"/>
    <p:sldId id="315" r:id="rId3"/>
    <p:sldId id="256" r:id="rId4"/>
    <p:sldId id="278" r:id="rId5"/>
    <p:sldId id="307" r:id="rId6"/>
    <p:sldId id="298" r:id="rId7"/>
    <p:sldId id="300" r:id="rId8"/>
    <p:sldId id="299" r:id="rId9"/>
    <p:sldId id="321" r:id="rId10"/>
    <p:sldId id="322" r:id="rId11"/>
    <p:sldId id="285" r:id="rId12"/>
    <p:sldId id="263" r:id="rId13"/>
    <p:sldId id="314" r:id="rId14"/>
    <p:sldId id="31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541" autoAdjust="0"/>
  </p:normalViewPr>
  <p:slideViewPr>
    <p:cSldViewPr snapToGrid="0">
      <p:cViewPr varScale="1">
        <p:scale>
          <a:sx n="97" d="100"/>
          <a:sy n="97" d="100"/>
        </p:scale>
        <p:origin x="1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E770D878-7D67-45E8-B902-B2783E6C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478EAAD-4DA6-4C05-AAC1-38E24EB34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615-DB90-491B-BD74-7E9797E1C122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DC28A84-9DCA-4CF1-BA30-8D07A6FC44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3EB7279-DE4F-4281-949C-67EAB4BF9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D494-5DC7-4703-BCAE-AAF8E628D0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222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154E-A554-42B0-8B62-3C4685DFCB12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BC87-1688-4D5D-B19A-521AEE7C65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241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5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37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90-8B64-4060-885D-FF4403C71069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8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6DB1-8C3D-4727-AD96-865BDAE5DCFF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F193-7FBB-41F7-BA73-3565E34FCC83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9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4B14-7E57-4BB2-B594-64C320B5078A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9896-D540-4927-98BE-194EFAFFE2C4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06CC-676C-4826-828C-C1DD886E4D7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2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7227-6996-4291-9141-6F2EE8E4B83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BDF6-B6A8-42C0-8741-9C2BD801C62C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5B3A-CCCA-4B7B-A046-7D2B9C0797B2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0CA-9F79-424A-A6B6-93B3E2369360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429795-4FFA-4612-81AB-B0DB8B13C06F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05F-C6B7-4232-9FC4-58354ADDE052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5C49B1-8257-44F3-B720-CE954B6A643B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5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ovi.iusinfo.hr/zakonodavstvo/ZA2020B53A1057/vremenska-ljestvi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sinfo.hr/Services/Entry.aspx?Id=3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vi.iusinfo.hr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psod.h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://www.lexpera.com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vi.iusinfo.hr/prijava" TargetMode="External"/><Relationship Id="rId2" Type="http://schemas.openxmlformats.org/officeDocument/2006/relationships/hyperlink" Target="http://novi.iusinf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novi.iusinfo.hr/registrac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://novi.iusinfo.hr/registracij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novi.iusinfo.hr/zakonodavstvo/ZA2014B93A1872/vremenska-ljestvica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ovi.iusinfo.hr/zakonodavstvo/zakon-o-radu/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3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držanje, muškarac&#10;&#10;Opis je automatski generiran">
            <a:extLst>
              <a:ext uri="{FF2B5EF4-FFF2-40B4-BE49-F238E27FC236}">
                <a16:creationId xmlns:a16="http://schemas.microsoft.com/office/drawing/2014/main" id="{6650DC14-3F95-46FA-ABF3-8E4DEBF22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334" y="887800"/>
            <a:ext cx="10577744" cy="5077317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30A0F4-9D5C-4FF7-9F75-386899C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1CF8ED9-911E-44B2-8D0B-2334ABEA177C}"/>
              </a:ext>
            </a:extLst>
          </p:cNvPr>
          <p:cNvSpPr/>
          <p:nvPr/>
        </p:nvSpPr>
        <p:spPr>
          <a:xfrm>
            <a:off x="2519084" y="4540024"/>
            <a:ext cx="5443029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Pitanja i odgovori!</a:t>
            </a:r>
          </a:p>
        </p:txBody>
      </p:sp>
    </p:spTree>
    <p:extLst>
      <p:ext uri="{BB962C8B-B14F-4D97-AF65-F5344CB8AC3E}">
        <p14:creationId xmlns:p14="http://schemas.microsoft.com/office/powerpoint/2010/main" val="413838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036E358-9A12-490B-BABF-44BB90CC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220079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+mn-lt"/>
                <a:hlinkClick r:id="rId2"/>
              </a:rPr>
              <a:t>Zakon o interventnim mjerama u ovršnim i stečajnim postupcima za vrijeme trajanja posebnih okolnosti (NN 53/2020)</a:t>
            </a:r>
            <a:endParaRPr lang="hr-H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42BB191-F2C8-4BC2-8030-9B96A378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8030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- stupio na snagu 01.05.2020. </a:t>
            </a:r>
          </a:p>
          <a:p>
            <a:r>
              <a:rPr lang="hr-HR" dirty="0">
                <a:solidFill>
                  <a:schemeClr val="tx1"/>
                </a:solidFill>
              </a:rPr>
              <a:t>- posebne okolnosti zbog proglašenja epidemije bolesti COVID-19 uzrokovane virusom SARS-</a:t>
            </a:r>
            <a:r>
              <a:rPr lang="hr-HR" dirty="0" err="1">
                <a:solidFill>
                  <a:schemeClr val="tx1"/>
                </a:solidFill>
              </a:rPr>
              <a:t>CoV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- trajanje: 3 mjeseca tj. do 01.08.2020.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- ZASTOJ S POSTUPANJEM U SVIM OVRŠNIM POSTUPCIMA, osim radi namirenja tražbine zakonskog uzdržavanja djeteta, druge tražbine kada se ovrha provodi radi namirenja budućih obroka po dospijeću, tražbine po osnovi dospjele a neisplaćene plaće, naknade plaće ili otpremnine i ako se radi o mjerama osiguranja iz kaznenog postupka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- ODNOSI SE I NA POSLODAVCE I NA DRUGE ISPLATITELJE STALNOG NOVČANOG PRIMANJA !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- ZAPRIMAJU SE NOVE OVRŠNE ISPRAVE RADI STJECANJA PRAVA PRVENSTVENOG REDA, ALI SE NE PLIJENI PLAĆA NITI PRENOSI OVRHOVODITELJU; NE TEKU ZATEZNE KAMATE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- stečajni razlozi nastali za vrijeme trajanja posebnih okolnosti nisu pretpostavka za podnošenje prijedloga za otvaranje stečajnog postupka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0E10AAB-CACC-4D17-9337-37002722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668DB-AB42-43F6-A7A2-A36907D8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127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hr-HR" sz="3600" b="1" dirty="0">
                <a:solidFill>
                  <a:schemeClr val="tx1"/>
                </a:solidFill>
                <a:latin typeface="+mn-lt"/>
              </a:rPr>
              <a:t>ŠTO NAKON 01.06.2020. 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AB86E7-C29D-45D3-A2C5-A3102D95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826" y="1819923"/>
            <a:ext cx="9996854" cy="4016323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</a:rPr>
              <a:t>MJERE - restriktivnije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             -  samo za određene sektore (turizam, prijevoz, ugostiteljstvo ?)</a:t>
            </a:r>
          </a:p>
          <a:p>
            <a:pPr algn="just"/>
            <a:endParaRPr lang="hr-HR" sz="2400" dirty="0">
              <a:solidFill>
                <a:schemeClr val="tx1"/>
              </a:solidFill>
            </a:endParaRP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OTKAZI UGOVORA O RADU ?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            - redoviti - poslovno uvjetovani</a:t>
            </a:r>
          </a:p>
          <a:p>
            <a:pPr marL="201168" lvl="1" indent="0" algn="just">
              <a:buNone/>
            </a:pPr>
            <a:r>
              <a:rPr lang="hr-HR" sz="2200" dirty="0">
                <a:solidFill>
                  <a:schemeClr val="tx1"/>
                </a:solidFill>
              </a:rPr>
              <a:t>           - izvanredni ?  OPREZ !</a:t>
            </a:r>
          </a:p>
          <a:p>
            <a:pPr marL="201168" lvl="1" indent="0" algn="just">
              <a:buNone/>
            </a:pPr>
            <a:endParaRPr lang="hr-HR" sz="2200" dirty="0">
              <a:solidFill>
                <a:schemeClr val="tx1"/>
              </a:solidFill>
            </a:endParaRPr>
          </a:p>
          <a:p>
            <a:pPr marL="201168" lvl="1" indent="0" algn="just">
              <a:buNone/>
            </a:pPr>
            <a:r>
              <a:rPr lang="hr-HR" sz="2400" dirty="0">
                <a:solidFill>
                  <a:schemeClr val="tx1"/>
                </a:solidFill>
              </a:rPr>
              <a:t>SMANJENJE PLAĆA ?</a:t>
            </a:r>
          </a:p>
          <a:p>
            <a:pPr marL="201168" lvl="1" indent="0" algn="just">
              <a:buNone/>
            </a:pPr>
            <a:endParaRPr lang="hr-HR" sz="2200" dirty="0">
              <a:solidFill>
                <a:schemeClr val="tx1"/>
              </a:solidFill>
            </a:endParaRPr>
          </a:p>
          <a:p>
            <a:pPr marL="201168" lvl="1" indent="0" algn="just">
              <a:buNone/>
            </a:pPr>
            <a:endParaRPr lang="hr-HR" sz="2200" dirty="0">
              <a:solidFill>
                <a:schemeClr val="tx1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C149F1-62C2-409B-8EFE-8AE5FE66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892" y="6459785"/>
            <a:ext cx="57693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0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A56FABE-A751-4E22-AD94-5891DD8A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88" y="249282"/>
            <a:ext cx="9994827" cy="97684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UMJESTO ZAKLJUČKA</a:t>
            </a:r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D2E7D32-EE52-4A4D-9C81-D14CB266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OVO JE SITUACIJA KOJU NITKO Nije </a:t>
            </a:r>
            <a:r>
              <a:rPr lang="hr-HR" sz="2400" b="1" dirty="0" err="1">
                <a:solidFill>
                  <a:schemeClr val="tx1"/>
                </a:solidFill>
              </a:rPr>
              <a:t>ŽELIo</a:t>
            </a:r>
            <a:r>
              <a:rPr lang="hr-HR" sz="2400" b="1" dirty="0">
                <a:solidFill>
                  <a:schemeClr val="tx1"/>
                </a:solidFill>
              </a:rPr>
              <a:t> – NITI POSLODAVCI NITI RADNICI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EEFB17A-75AA-4413-A31B-0573CA06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712026"/>
            <a:ext cx="10058400" cy="3248507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NITKO NIJE KRIV !</a:t>
            </a:r>
          </a:p>
          <a:p>
            <a:pPr algn="ctr"/>
            <a:r>
              <a:rPr lang="hr-HR" sz="2800" b="1" dirty="0">
                <a:solidFill>
                  <a:schemeClr val="tx1"/>
                </a:solidFill>
              </a:rPr>
              <a:t>SITUACIJA JE NOVA I DOSAD NE SAMO NEVIĐENA NEGO I NEZAMISLIVA !</a:t>
            </a:r>
          </a:p>
          <a:p>
            <a:pPr algn="ctr"/>
            <a:r>
              <a:rPr lang="hr-HR" sz="2800" b="1" dirty="0">
                <a:solidFill>
                  <a:schemeClr val="tx1"/>
                </a:solidFill>
              </a:rPr>
              <a:t>VIŠE NEGO IKAD JE POTREBNO MEĐUSOBNO UVAŽAVANJE</a:t>
            </a:r>
          </a:p>
          <a:p>
            <a:pPr algn="ctr"/>
            <a:r>
              <a:rPr lang="hr-HR" sz="2800" b="1" dirty="0">
                <a:solidFill>
                  <a:schemeClr val="tx1"/>
                </a:solidFill>
              </a:rPr>
              <a:t>I RAZUMIJEVANJE POZICIJE „DRUGE STRANE”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E6F27B-4CF6-49CD-AFF9-4509AB70E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sz="1600" b="1" cap="non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0BF01A7-9154-41A1-92E6-8067F9397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0853" y="1783791"/>
            <a:ext cx="9994827" cy="4118330"/>
          </a:xfrm>
        </p:spPr>
        <p:txBody>
          <a:bodyPr>
            <a:normAutofit/>
          </a:bodyPr>
          <a:lstStyle/>
          <a:p>
            <a:pPr lvl="0"/>
            <a:endParaRPr lang="hr-HR" sz="1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C4F663-C7BE-4925-B411-003BD3A9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546" y="6459785"/>
            <a:ext cx="78970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1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 descr="Slika na kojoj se prikazuje crveno, nošenje, žena, muškarac&#10;&#10;Opis je automatski generiran">
            <a:extLst>
              <a:ext uri="{FF2B5EF4-FFF2-40B4-BE49-F238E27FC236}">
                <a16:creationId xmlns:a16="http://schemas.microsoft.com/office/drawing/2014/main" id="{11127F6D-BE0A-4D62-B63A-21CD7CFB3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111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527E7DF-FFC9-4B1D-8AB3-B18526CD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Imate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 </a:t>
            </a:r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pitanja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Slobodno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pošaljite</a:t>
            </a:r>
            <a:r>
              <a:rPr lang="hr-HR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na</a:t>
            </a:r>
            <a:r>
              <a:rPr lang="en-US" sz="34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9DF703E-D0DD-4FA2-9E86-709E6307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9950"/>
            <a:ext cx="10058400" cy="3779143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/>
                </a:solidFill>
              </a:rPr>
              <a:t>webinar@iusinfo.hr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Naslov 1">
            <a:extLst>
              <a:ext uri="{FF2B5EF4-FFF2-40B4-BE49-F238E27FC236}">
                <a16:creationId xmlns:a16="http://schemas.microsoft.com/office/drawing/2014/main" id="{4DC4FA6C-7507-4F64-923F-F2631634A909}"/>
              </a:ext>
            </a:extLst>
          </p:cNvPr>
          <p:cNvSpPr txBox="1">
            <a:spLocks/>
          </p:cNvSpPr>
          <p:nvPr/>
        </p:nvSpPr>
        <p:spPr>
          <a:xfrm>
            <a:off x="1193532" y="3429000"/>
            <a:ext cx="3084844" cy="2103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r-HR" sz="2800" b="1" dirty="0"/>
              <a:t>Na Vaša pitanja probati ćemo odgovoriti u sljedećem </a:t>
            </a:r>
            <a:r>
              <a:rPr lang="hr-HR" sz="2800" b="1" i="1" dirty="0"/>
              <a:t>on-line</a:t>
            </a:r>
            <a:r>
              <a:rPr lang="hr-HR" sz="2800" b="1" dirty="0"/>
              <a:t> predavanju. </a:t>
            </a:r>
            <a:endParaRPr lang="en-US" sz="2800" b="1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519BFF1-376F-47C2-B71C-74481C06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376F21-BD1B-4D7A-AF92-636F799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0" y="731520"/>
            <a:ext cx="3292679" cy="766333"/>
          </a:xfrm>
        </p:spPr>
        <p:txBody>
          <a:bodyPr>
            <a:normAutofit/>
          </a:bodyPr>
          <a:lstStyle/>
          <a:p>
            <a:r>
              <a:rPr lang="hr-HR" sz="3200" dirty="0"/>
              <a:t>Glasnik IUS-NEWS</a:t>
            </a:r>
            <a:endParaRPr lang="en-GB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5E7486-6067-4272-9410-C5D38CD3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633594" cy="5257800"/>
          </a:xfrm>
        </p:spPr>
        <p:txBody>
          <a:bodyPr/>
          <a:lstStyle/>
          <a:p>
            <a:r>
              <a:rPr lang="hr-HR" sz="3600" dirty="0"/>
              <a:t>Prijava na Glasnik IUS-NEWS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en-GB" dirty="0">
                <a:hlinkClick r:id="rId2"/>
              </a:rPr>
              <a:t>http://www.iusinfo.hr/Services/Entry.aspx?Id=3#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3600" dirty="0"/>
              <a:t>Svi prijavljeni na Glasnik dobivati će i prezentacije s naših besplatnih Info </a:t>
            </a:r>
            <a:r>
              <a:rPr lang="hr-HR" sz="3600" dirty="0" err="1"/>
              <a:t>Webinara</a:t>
            </a:r>
            <a:r>
              <a:rPr lang="hr-HR" sz="3600" dirty="0"/>
              <a:t>….</a:t>
            </a:r>
            <a:endParaRPr lang="en-GB" sz="36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10A9956-50AE-409D-B404-D29130AA0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700" y="3011648"/>
            <a:ext cx="3200400" cy="2516697"/>
          </a:xfrm>
        </p:spPr>
        <p:txBody>
          <a:bodyPr>
            <a:normAutofit/>
          </a:bodyPr>
          <a:lstStyle/>
          <a:p>
            <a:r>
              <a:rPr lang="hr-HR" sz="2400" dirty="0"/>
              <a:t>Informativan</a:t>
            </a:r>
          </a:p>
          <a:p>
            <a:r>
              <a:rPr lang="hr-HR" sz="2400" dirty="0"/>
              <a:t>Pravovremen</a:t>
            </a:r>
          </a:p>
          <a:p>
            <a:r>
              <a:rPr lang="hr-HR" sz="2400" dirty="0"/>
              <a:t>Sveobuhvatan</a:t>
            </a:r>
          </a:p>
          <a:p>
            <a:r>
              <a:rPr lang="hr-HR" sz="2400" dirty="0"/>
              <a:t>Pouzdan</a:t>
            </a:r>
            <a:endParaRPr lang="en-GB" sz="2400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7368DD-F089-4347-AC8F-58B84BC9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4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527CA15-1C7B-4C0C-86EE-385C1D6C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D643915-9209-40AB-8194-9D9125C0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648193D-EE4B-4D79-B86D-E00FECEFA977}"/>
              </a:ext>
            </a:extLst>
          </p:cNvPr>
          <p:cNvSpPr/>
          <p:nvPr/>
        </p:nvSpPr>
        <p:spPr>
          <a:xfrm>
            <a:off x="1065196" y="5284200"/>
            <a:ext cx="6954781" cy="113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</a:pPr>
            <a:endParaRPr lang="en-US" sz="23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0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</a:t>
            </a:r>
            <a:r>
              <a:rPr lang="hr-HR" sz="80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    </a:t>
            </a:r>
            <a:r>
              <a:rPr lang="hr-HR" sz="5400" b="1" spc="-5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www.psod.hr</a:t>
            </a:r>
            <a:endParaRPr lang="en-US" sz="80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4CC572D5-C938-406E-BE85-5C8E8BBF3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58" y="801620"/>
            <a:ext cx="3312784" cy="327965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A54198A-4950-48AB-BDD3-16D7F908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crtež&#10;&#10;Opis je automatski generiran">
            <a:hlinkClick r:id="rId5"/>
            <a:extLst>
              <a:ext uri="{FF2B5EF4-FFF2-40B4-BE49-F238E27FC236}">
                <a16:creationId xmlns:a16="http://schemas.microsoft.com/office/drawing/2014/main" id="{21909121-B44F-4A13-A431-2B90BEF6A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872" y="1907261"/>
            <a:ext cx="3312785" cy="1068373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0F05B05-D1D0-4D96-A6C6-E0095E789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hlinkClick r:id="rId2"/>
            <a:extLst>
              <a:ext uri="{FF2B5EF4-FFF2-40B4-BE49-F238E27FC236}">
                <a16:creationId xmlns:a16="http://schemas.microsoft.com/office/drawing/2014/main" id="{43A11310-F194-4A0B-8E7D-E73DE607D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289" y="1742420"/>
            <a:ext cx="3312784" cy="149454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561554E-8EEC-420C-93A0-4E77A8A0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76FE9097-28F2-46EC-BFE7-4FE01634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56" y="6459785"/>
            <a:ext cx="4364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7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5BE2E8-3ED7-42D4-B825-1A228BAB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81" y="222134"/>
            <a:ext cx="3482553" cy="367506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400" dirty="0" err="1">
                <a:solidFill>
                  <a:srgbClr val="FFFFFF"/>
                </a:solidFill>
              </a:rPr>
              <a:t>Lexpera</a:t>
            </a:r>
            <a:r>
              <a:rPr lang="hr-HR" sz="2400" dirty="0">
                <a:solidFill>
                  <a:srgbClr val="FFFFFF"/>
                </a:solidFill>
              </a:rPr>
              <a:t> predstavlja novi portal </a:t>
            </a:r>
            <a:r>
              <a:rPr lang="hr-HR" sz="2400" dirty="0">
                <a:solidFill>
                  <a:srgbClr val="FFFFFF"/>
                </a:solidFill>
                <a:hlinkClick r:id="rId2"/>
              </a:rPr>
              <a:t>IUS-INFO</a:t>
            </a:r>
            <a:br>
              <a:rPr lang="hr-HR" sz="2400" dirty="0">
                <a:solidFill>
                  <a:srgbClr val="FFFFFF"/>
                </a:solidFill>
              </a:rPr>
            </a:br>
            <a:br>
              <a:rPr lang="hr-HR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Ako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FFFFFF"/>
                </a:solidFill>
              </a:rPr>
              <a:t>naš korisnik </a:t>
            </a:r>
            <a:r>
              <a:rPr lang="en-US" sz="2400" dirty="0">
                <a:solidFill>
                  <a:srgbClr val="FFFFFF"/>
                </a:solidFill>
              </a:rPr>
              <a:t>za </a:t>
            </a:r>
            <a:r>
              <a:rPr lang="en-US" sz="2400" dirty="0" err="1">
                <a:solidFill>
                  <a:srgbClr val="FFFFFF"/>
                </a:solidFill>
              </a:rPr>
              <a:t>pristup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novom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portalu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možete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koristiti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Vaše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postojeće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korisničko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zaporku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  <a:hlinkClick r:id="rId3"/>
              </a:rPr>
              <a:t>http://novi.iusinfo.hr/prijava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438F859-41F0-4002-A9B3-377285D6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28" y="4105213"/>
            <a:ext cx="3084844" cy="2425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hr-HR" cap="all" spc="200" dirty="0">
                <a:solidFill>
                  <a:srgbClr val="FFFFFF"/>
                </a:solidFill>
                <a:latin typeface="+mj-lt"/>
              </a:rPr>
              <a:t>Ako niste postojeći korisnik </a:t>
            </a:r>
            <a:r>
              <a:rPr lang="en-US" cap="all" spc="200" dirty="0" err="1">
                <a:solidFill>
                  <a:srgbClr val="FFFFFF"/>
                </a:solidFill>
                <a:latin typeface="+mj-lt"/>
              </a:rPr>
              <a:t>Registrirajte</a:t>
            </a:r>
            <a:r>
              <a:rPr lang="en-US" cap="all" spc="200" dirty="0">
                <a:solidFill>
                  <a:srgbClr val="FFFFFF"/>
                </a:solidFill>
                <a:latin typeface="+mj-lt"/>
              </a:rPr>
              <a:t> se </a:t>
            </a:r>
            <a:r>
              <a:rPr lang="en-US" cap="all" spc="200" dirty="0" err="1">
                <a:solidFill>
                  <a:srgbClr val="FFFFFF"/>
                </a:solidFill>
                <a:latin typeface="+mj-lt"/>
              </a:rPr>
              <a:t>i</a:t>
            </a:r>
            <a:r>
              <a:rPr lang="en-US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rgbClr val="FFFFFF"/>
                </a:solidFill>
                <a:latin typeface="+mj-lt"/>
              </a:rPr>
              <a:t>isprobajte</a:t>
            </a:r>
            <a:r>
              <a:rPr lang="en-US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rgbClr val="FFFFFF"/>
                </a:solidFill>
                <a:latin typeface="+mj-lt"/>
              </a:rPr>
              <a:t>novi</a:t>
            </a:r>
            <a:r>
              <a:rPr lang="en-US" cap="all" spc="200" dirty="0">
                <a:solidFill>
                  <a:srgbClr val="FFFFFF"/>
                </a:solidFill>
                <a:latin typeface="+mj-lt"/>
              </a:rPr>
              <a:t> portal IUS-INFO</a:t>
            </a:r>
            <a:r>
              <a:rPr lang="hr-HR" cap="all" spc="200" dirty="0">
                <a:solidFill>
                  <a:srgbClr val="FFFFFF"/>
                </a:solidFill>
                <a:latin typeface="+mj-lt"/>
              </a:rPr>
              <a:t> besplatno</a:t>
            </a:r>
          </a:p>
          <a:p>
            <a:pPr marL="0" indent="0">
              <a:buNone/>
            </a:pPr>
            <a:br>
              <a:rPr lang="en-US" sz="1500" cap="all" spc="200" dirty="0">
                <a:solidFill>
                  <a:srgbClr val="FFFFFF"/>
                </a:solidFill>
                <a:latin typeface="+mj-lt"/>
              </a:rPr>
            </a:br>
            <a:r>
              <a:rPr lang="en-US" sz="1500" cap="all" spc="200" dirty="0">
                <a:solidFill>
                  <a:srgbClr val="FFFFFF"/>
                </a:solidFill>
                <a:latin typeface="+mj-lt"/>
                <a:hlinkClick r:id="rId4"/>
              </a:rPr>
              <a:t>http://novi.iusinfo.hr/registracija</a:t>
            </a: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" name="Slika 5" descr="Slika na kojoj se prikazuje crveno, računalo&#10;&#10;Opis je automatski generiran">
            <a:extLst>
              <a:ext uri="{FF2B5EF4-FFF2-40B4-BE49-F238E27FC236}">
                <a16:creationId xmlns:a16="http://schemas.microsoft.com/office/drawing/2014/main" id="{1A0C9E88-96CD-454E-8741-3F8ACC72D8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" r="15068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635AC08-851F-411D-8A42-5325184D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A6B6CC-5FF5-4BA6-93C9-5868AEB1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627970-4ECB-40AA-BBF4-5B9F6B052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093" y="639097"/>
            <a:ext cx="4579157" cy="404564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RADNI ODNOSI U DOBA EPIDEMIJE </a:t>
            </a:r>
            <a:b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SARS-CoV-2 – 2. dio</a:t>
            </a:r>
            <a:b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 i odgovori!</a:t>
            </a:r>
            <a:br>
              <a:rPr lang="hr-HR" sz="40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400" b="1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hr-HR" sz="3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032208-1275-4D4B-AA87-363FEB542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65A9A2-8129-4D9C-9FC7-D5C314566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929A9B8-B09C-40F5-82AB-2E17D9D61D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417076"/>
            <a:ext cx="2784700" cy="1217552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BD22B-4352-4E92-A427-42C33BCE0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334094"/>
            <a:ext cx="2567411" cy="1942889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C8F455EB-99E2-4577-B0FE-277314A7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1005173"/>
            <a:ext cx="2295082" cy="60819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B7CEB5-FD0D-4B91-9AC3-03CDAD5DA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0601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crtež&#10;&#10;Opis je automatski generiran">
            <a:hlinkClick r:id="rId4"/>
            <a:extLst>
              <a:ext uri="{FF2B5EF4-FFF2-40B4-BE49-F238E27FC236}">
                <a16:creationId xmlns:a16="http://schemas.microsoft.com/office/drawing/2014/main" id="{EABB20A3-80C9-4CF0-9225-E6D8F490B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7" y="4684743"/>
            <a:ext cx="2784700" cy="51516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1ED41C-5BE5-4283-98EC-0541EAED8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F2EE082A-2229-4449-89FA-7D240D3B9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752" y="2867348"/>
            <a:ext cx="2295082" cy="27000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11CA4A-B4C9-4613-83D3-BFBB740F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4702" y="4343400"/>
            <a:ext cx="39319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B007485-425F-423A-9E4C-B90852F9C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CD21E4-DDAD-4527-8F56-408EADC87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0F255D03-83FF-4231-B828-CF84BD60E350}"/>
              </a:ext>
            </a:extLst>
          </p:cNvPr>
          <p:cNvSpPr txBox="1">
            <a:spLocks/>
          </p:cNvSpPr>
          <p:nvPr/>
        </p:nvSpPr>
        <p:spPr>
          <a:xfrm>
            <a:off x="8431527" y="5220053"/>
            <a:ext cx="1772287" cy="7437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br>
              <a:rPr lang="hr-HR" sz="1600" b="1" dirty="0">
                <a:solidFill>
                  <a:srgbClr val="FF0000"/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b="1" dirty="0">
                <a:solidFill>
                  <a:srgbClr val="FF0000"/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26. svibnja 2020. godine</a:t>
            </a:r>
            <a:b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73A802-B1C0-41E5-9B20-1723CD11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794590"/>
            <a:ext cx="6368142" cy="21976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VIRUS </a:t>
            </a:r>
            <a:r>
              <a:rPr lang="en-US" sz="3400" kern="1200" spc="-5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SARS-CoV-2</a:t>
            </a:r>
            <a:r>
              <a:rPr lang="en-US" sz="3400" b="1" dirty="0"/>
              <a:t> „KORONAVIRUS“</a:t>
            </a:r>
            <a:br>
              <a:rPr lang="hr-HR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hr-HR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hr-HR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COVID-19 </a:t>
            </a:r>
            <a:endParaRPr lang="en-US" sz="340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7CF96A-7E6D-4709-A45B-1B99E63C4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7" r="1842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>
            <a:extLst>
              <a:ext uri="{FF2B5EF4-FFF2-40B4-BE49-F238E27FC236}">
                <a16:creationId xmlns:a16="http://schemas.microsoft.com/office/drawing/2014/main" id="{EC39A34F-0508-433A-9D63-DDF8660A9703}"/>
              </a:ext>
            </a:extLst>
          </p:cNvPr>
          <p:cNvSpPr/>
          <p:nvPr/>
        </p:nvSpPr>
        <p:spPr>
          <a:xfrm>
            <a:off x="5181601" y="2852256"/>
            <a:ext cx="6368142" cy="30168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Globalna pandemija koronavirusom proglašena od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WHO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11. ožujka 2020.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RH proglašena epidemija bolesti Covid-19 Odlukom Vlade RH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ožujka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q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DB62AB-7AE2-45B4-BB79-7914A2D1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232427-35A4-496C-8A7B-51BE0E82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834501"/>
            <a:ext cx="3401961" cy="3416228"/>
          </a:xfrm>
        </p:spPr>
        <p:txBody>
          <a:bodyPr>
            <a:normAutofit/>
          </a:bodyPr>
          <a:lstStyle/>
          <a:p>
            <a:r>
              <a:rPr lang="hr-HR" sz="4000" b="1" dirty="0">
                <a:hlinkClick r:id="rId2"/>
              </a:rPr>
              <a:t>ZAKON O RADU</a:t>
            </a:r>
            <a:r>
              <a:rPr lang="hr-HR" sz="4000" b="1" dirty="0"/>
              <a:t> </a:t>
            </a:r>
            <a:r>
              <a:rPr lang="hr-HR" sz="4000" dirty="0"/>
              <a:t>(NN 93/14, 127/17, 98/19) ostaje osnovni propis 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29A53D-339D-4DD7-ABD4-85F5DA8DD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342408"/>
            <a:ext cx="3417990" cy="1351829"/>
          </a:xfrm>
        </p:spPr>
        <p:txBody>
          <a:bodyPr>
            <a:normAutofit/>
          </a:bodyPr>
          <a:lstStyle/>
          <a:p>
            <a:pPr lvl="0">
              <a:buClr>
                <a:srgbClr val="D34817"/>
              </a:buClr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ostali poznati izvori radnoga prava</a:t>
            </a:r>
          </a:p>
        </p:txBody>
      </p:sp>
      <p:pic>
        <p:nvPicPr>
          <p:cNvPr id="5" name="Slik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D65FEB52-D3D8-4704-9334-3DBA47468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361342"/>
            <a:ext cx="6912217" cy="36116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53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B21657-8A13-406C-A87B-05CE9695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8271"/>
            <a:ext cx="9804499" cy="1571348"/>
          </a:xfrm>
        </p:spPr>
        <p:txBody>
          <a:bodyPr/>
          <a:lstStyle/>
          <a:p>
            <a:pPr algn="ctr"/>
            <a:r>
              <a:rPr lang="hr-HR" sz="2800" b="1" spc="0" dirty="0">
                <a:solidFill>
                  <a:prstClr val="black"/>
                </a:solidFill>
                <a:latin typeface="Calibri" panose="020F0502020204030204"/>
              </a:rPr>
              <a:t>ISPLATA PLAĆE AKO POSLODAVAC KORISTI POTPORU ZA OČUVANJE RADNIH MJESTA</a:t>
            </a:r>
            <a:br>
              <a:rPr lang="hr-HR" sz="3600" b="1" spc="0" dirty="0">
                <a:solidFill>
                  <a:prstClr val="black"/>
                </a:solidFill>
                <a:latin typeface="Calibri" panose="020F0502020204030204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DFF690-98D4-4662-9F40-0A71021E4A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841" y="1579418"/>
            <a:ext cx="10473839" cy="429333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Minion Pro Cond"/>
              </a:rPr>
              <a:t>   </a:t>
            </a:r>
            <a:endParaRPr lang="hr-HR" b="1" dirty="0">
              <a:solidFill>
                <a:prstClr val="black">
                  <a:lumMod val="75000"/>
                  <a:lumOff val="25000"/>
                </a:prstClr>
              </a:solidFill>
              <a:latin typeface="Minion Pro Cond"/>
            </a:endParaRPr>
          </a:p>
          <a:p>
            <a:pPr marL="384048" lvl="2" indent="0" algn="just">
              <a:buClr>
                <a:srgbClr val="D34817"/>
              </a:buClr>
              <a:buNone/>
            </a:pPr>
            <a:r>
              <a:rPr lang="hr-HR" sz="2200" b="1" dirty="0"/>
              <a:t>Poslodavac se obvezuje radniku za kojeg je isplaćena Potpora, ISPLATITI PLAĆU sukladno ugovoru o radu, pravilniku o radu, kolektivnom ugovoru ili posebnom propisu, u tekućem mjesecu za prethodni mjesec, a prema priznatom razdoblju isplate Potpore.</a:t>
            </a:r>
          </a:p>
          <a:p>
            <a:pPr marL="384048" lvl="2" indent="0">
              <a:buClr>
                <a:srgbClr val="D34817"/>
              </a:buClr>
              <a:buNone/>
            </a:pPr>
            <a:endParaRPr lang="hr-HR" sz="2200" b="1" dirty="0"/>
          </a:p>
          <a:p>
            <a:pPr marL="384048" lvl="2" indent="0" algn="just">
              <a:buClr>
                <a:srgbClr val="D34817"/>
              </a:buClr>
              <a:buNone/>
            </a:pPr>
            <a:r>
              <a:rPr lang="hr-HR" sz="2200" b="1" dirty="0"/>
              <a:t>Prema tome, to može biti i više i manje od isplaćene potpore, ali ne manje od minimalne plaće utvrđene Uredbom o visini minimalne plaće (NN 106/19) – 4.062,51 kn bruto.</a:t>
            </a:r>
          </a:p>
          <a:p>
            <a:pPr marL="384048" lvl="2" indent="0" algn="just">
              <a:buClr>
                <a:srgbClr val="D34817"/>
              </a:buClr>
              <a:buNone/>
            </a:pPr>
            <a:endParaRPr lang="hr-HR" sz="2200" b="1" dirty="0"/>
          </a:p>
          <a:p>
            <a:pPr marL="384048" lvl="2" indent="0" algn="just">
              <a:buClr>
                <a:srgbClr val="D34817"/>
              </a:buClr>
              <a:buNone/>
            </a:pPr>
            <a:r>
              <a:rPr lang="hr-HR" sz="2200" b="1" dirty="0"/>
              <a:t>Poslodavac se obvezuje Zavodu DOSTAVITI DOKAZE O ISPLAĆENOJ PLAĆI (Obrazac JOPPD) za prethodni mjesec najkasnije 5. u tekućem mjesecu u kojem dospijeva isplata Potpore, izuzev za prvu isplatu potpore.</a:t>
            </a:r>
          </a:p>
          <a:p>
            <a:pPr marL="384048" lvl="2" indent="0" algn="just">
              <a:buClr>
                <a:srgbClr val="D34817"/>
              </a:buClr>
              <a:buNone/>
            </a:pPr>
            <a:br>
              <a:rPr lang="hr-HR" sz="2200" b="1" dirty="0"/>
            </a:br>
            <a:r>
              <a:rPr lang="hr-HR" sz="2200" b="1" dirty="0"/>
              <a:t>To znači do 05.06. za mjesec travanj odnosno do 05.07. za mjesec svibanj.</a:t>
            </a:r>
          </a:p>
          <a:p>
            <a:pPr marL="384048" lvl="2" indent="0" algn="just">
              <a:buClr>
                <a:srgbClr val="D34817"/>
              </a:buClr>
              <a:buNone/>
            </a:pPr>
            <a:r>
              <a:rPr lang="hr-HR" sz="2000" b="1" dirty="0"/>
              <a:t>  </a:t>
            </a:r>
            <a:br>
              <a:rPr lang="hr-HR" sz="2000" b="1" dirty="0"/>
            </a:br>
            <a:endParaRPr lang="hr-HR" sz="1800" b="1" dirty="0">
              <a:solidFill>
                <a:prstClr val="black">
                  <a:lumMod val="75000"/>
                  <a:lumOff val="25000"/>
                </a:prstClr>
              </a:solidFill>
              <a:latin typeface="Minion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81016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9BA69-5021-40BE-94C8-F02B9C21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400050"/>
            <a:ext cx="10100603" cy="1337310"/>
          </a:xfrm>
        </p:spPr>
        <p:txBody>
          <a:bodyPr>
            <a:normAutofit fontScale="90000"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br>
              <a:rPr lang="hr-HR" sz="12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hr-HR" sz="12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hr-HR" sz="12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hr-HR" sz="12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hr-HR" sz="1300" b="1" spc="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hr-HR" sz="3100" b="1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SMANJENJE BROJA RADNIKA AKO POSLODAVAC KORISTI POTPORU ZA OČUVANJE RADNIH MJESTA  </a:t>
            </a:r>
            <a:br>
              <a:rPr lang="hr-HR" sz="2700" b="1" spc="0" dirty="0">
                <a:solidFill>
                  <a:prstClr val="black"/>
                </a:solidFill>
                <a:latin typeface="Calibri" panose="020F0502020204030204"/>
              </a:rPr>
            </a:br>
            <a:endParaRPr lang="hr-HR" sz="27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EBF8B-A8AE-4FC4-8690-04004FC2BF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216" y="1737360"/>
            <a:ext cx="10394707" cy="4246190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buClr>
                <a:srgbClr val="D34817"/>
              </a:buClr>
              <a:buNone/>
            </a:pPr>
            <a:r>
              <a:rPr lang="hr-HR" dirty="0"/>
              <a:t> </a:t>
            </a:r>
            <a:r>
              <a:rPr lang="hr-HR" b="1" dirty="0"/>
              <a:t>Za vrijeme trajanja razdoblja Potpore (od 01.03.2020. do 31.05.2020.) poslodavac se obvezuje </a:t>
            </a:r>
            <a:r>
              <a:rPr lang="hr-HR" sz="2400" b="1" dirty="0"/>
              <a:t>ZADRŽATI BROJ RADNIKA </a:t>
            </a:r>
            <a:r>
              <a:rPr lang="hr-HR" b="1" dirty="0"/>
              <a:t>za koji je isplaćena Potpora.</a:t>
            </a:r>
          </a:p>
          <a:p>
            <a:pPr marL="0" lvl="0" indent="0" algn="just" fontAlgn="base">
              <a:lnSpc>
                <a:spcPct val="100000"/>
              </a:lnSpc>
              <a:buClr>
                <a:srgbClr val="D34817"/>
              </a:buClr>
              <a:buNone/>
            </a:pPr>
            <a:r>
              <a:rPr lang="hr-HR" b="1" dirty="0"/>
              <a:t>Smanjenje broja radnika iz opravdanih razloga: istek ugovora na određeno vrijeme, sporazumni prestanak ugovora o radu na zahtjev radnika, osobno uvjetovani otkaz, odlazak radnika u mirovinu i otkaz zbog skrivljenog ponašanja radnika. </a:t>
            </a:r>
          </a:p>
          <a:p>
            <a:pPr marL="0" lvl="0" indent="0" algn="just" fontAlgn="base">
              <a:lnSpc>
                <a:spcPct val="100000"/>
              </a:lnSpc>
              <a:buClr>
                <a:srgbClr val="D34817"/>
              </a:buClr>
              <a:buNone/>
            </a:pPr>
            <a:r>
              <a:rPr lang="hr-HR" b="1" dirty="0"/>
              <a:t>Poslovno uvjetovani otkaz – </a:t>
            </a:r>
            <a:r>
              <a:rPr lang="hr-HR" b="1" dirty="0">
                <a:solidFill>
                  <a:srgbClr val="FF0000"/>
                </a:solidFill>
              </a:rPr>
              <a:t>bitno je da do prestanka ugovora o radu nije došlo do 31.05.2020.</a:t>
            </a:r>
            <a:r>
              <a:rPr lang="hr-HR" b="1" dirty="0"/>
              <a:t>  </a:t>
            </a:r>
          </a:p>
          <a:p>
            <a:pPr marL="0" lvl="0" indent="0" algn="just" fontAlgn="base">
              <a:lnSpc>
                <a:spcPct val="100000"/>
              </a:lnSpc>
              <a:buClr>
                <a:srgbClr val="D34817"/>
              </a:buClr>
              <a:buNone/>
            </a:pPr>
            <a:endParaRPr lang="hr-HR" b="1" dirty="0"/>
          </a:p>
          <a:p>
            <a:pPr marL="0" lvl="0" indent="0" algn="ctr" fontAlgn="base">
              <a:lnSpc>
                <a:spcPct val="100000"/>
              </a:lnSpc>
              <a:buClr>
                <a:srgbClr val="D34817"/>
              </a:buClr>
              <a:buNone/>
            </a:pPr>
            <a:r>
              <a:rPr lang="hr-HR" sz="2800" b="1" dirty="0"/>
              <a:t>Odluka o otkazu       otkazni rok        prestanak ugovora o radu</a:t>
            </a:r>
            <a:endParaRPr lang="hr-HR" sz="28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38A683-26C7-456E-BB7C-3D557E42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0036" y="6459785"/>
            <a:ext cx="623455" cy="365125"/>
          </a:xfrm>
        </p:spPr>
        <p:txBody>
          <a:bodyPr/>
          <a:lstStyle/>
          <a:p>
            <a:endParaRPr lang="hr-HR" dirty="0"/>
          </a:p>
          <a:p>
            <a:endParaRPr lang="en-US" dirty="0"/>
          </a:p>
        </p:txBody>
      </p:sp>
      <p:pic>
        <p:nvPicPr>
          <p:cNvPr id="7" name="Grafika 6" descr="Strelica desno">
            <a:extLst>
              <a:ext uri="{FF2B5EF4-FFF2-40B4-BE49-F238E27FC236}">
                <a16:creationId xmlns:a16="http://schemas.microsoft.com/office/drawing/2014/main" id="{16EDCDEC-B634-4637-A78F-1DE82B5E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7764" y="4436918"/>
            <a:ext cx="363681" cy="914400"/>
          </a:xfrm>
          <a:prstGeom prst="rect">
            <a:avLst/>
          </a:prstGeom>
        </p:spPr>
      </p:pic>
      <p:pic>
        <p:nvPicPr>
          <p:cNvPr id="8" name="Grafika 7" descr="Strelica desno">
            <a:extLst>
              <a:ext uri="{FF2B5EF4-FFF2-40B4-BE49-F238E27FC236}">
                <a16:creationId xmlns:a16="http://schemas.microsoft.com/office/drawing/2014/main" id="{7328C112-E532-46F8-98C3-DD973B12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0692" y="4436918"/>
            <a:ext cx="3636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CC427-4EF3-453F-A1F4-B087FF03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0716"/>
            <a:ext cx="10058400" cy="4540829"/>
          </a:xfrm>
        </p:spPr>
        <p:txBody>
          <a:bodyPr>
            <a:normAutofit fontScale="90000"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sz="3600" b="1" dirty="0">
                <a:latin typeface="+mn-lt"/>
              </a:rPr>
              <a:t>NAKNADA PLAĆE ZA VRIJEME PROVEDENO „NA ČEKANJU”</a:t>
            </a:r>
            <a:br>
              <a:rPr lang="hr-HR" sz="2800" b="1" dirty="0">
                <a:latin typeface="+mn-lt"/>
              </a:rPr>
            </a:b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Članak 95. st. 3. Zakona o radu</a:t>
            </a:r>
            <a: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hr-HR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Radnik ima pravo na naknadu plaće za vrijeme prekida rada do kojeg je došlo krivnjom poslodavca ili zbog drugih okolnosti za koje radnik nije odgovoran. </a:t>
            </a: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Članak 95. st. 5. </a:t>
            </a:r>
            <a:r>
              <a:rPr lang="hr-HR" sz="2800" b="1" spc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ZoR</a:t>
            </a:r>
            <a: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:</a:t>
            </a:r>
            <a: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hr-HR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Ako zakonom, drugim propisom, kolektivnim ugovorom, pravilnikom o radu ili ugovorom o radu nije drukčije određeno, radnik ima pravo na naknadu plaće u visini prosječne plaće koja mu je isplaćena u prethodna tri mjeseca. 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08541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CC427-4EF3-453F-A1F4-B087FF03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6127"/>
            <a:ext cx="10058400" cy="1922218"/>
          </a:xfrm>
        </p:spPr>
        <p:txBody>
          <a:bodyPr>
            <a:normAutofit fontScale="90000"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sz="2800" b="1" dirty="0">
                <a:latin typeface="+mn-lt"/>
              </a:rPr>
              <a:t>ISPLATA DIVIDENDE ILI DOBITI ZA VRIJEME TRAJANJA RAZDOBLJA POTPORE ? </a:t>
            </a:r>
            <a:br>
              <a:rPr lang="hr-HR" sz="2800" b="1" dirty="0">
                <a:latin typeface="+mn-lt"/>
              </a:rPr>
            </a:b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hr-HR" sz="28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hr-HR" sz="2800" b="1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5322886-A574-46E0-B4C7-2592076568E1}"/>
              </a:ext>
            </a:extLst>
          </p:cNvPr>
          <p:cNvSpPr/>
          <p:nvPr/>
        </p:nvSpPr>
        <p:spPr>
          <a:xfrm>
            <a:off x="1215736" y="1928842"/>
            <a:ext cx="10344697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b="1" dirty="0"/>
              <a:t>U uvjetima za ostvarivanje prava na mjeru Potpora za očuvanje radnih mjesta nije bilo predviđeno bilo kakvo ograničenje. Iz Ugovora o dodjeli Potpore za očuvanje radnih mjesta ne proizlazi zabrana isplaćivanja dobiti/dividende.</a:t>
            </a:r>
          </a:p>
          <a:p>
            <a:pPr algn="just"/>
            <a:endParaRPr lang="hr-HR" sz="2200" b="1" dirty="0"/>
          </a:p>
          <a:p>
            <a:pPr algn="just"/>
            <a:r>
              <a:rPr lang="hr-HR" sz="2200" b="1" dirty="0"/>
              <a:t>Sada se međutim počelo govoriti o tome da za svibanj neće ostvariti potporu oni poslodavci koji su isplaćivali dobit/dividendu (da li samo u periodu od 01.03. do 31.05. ili i prije ?). </a:t>
            </a:r>
          </a:p>
          <a:p>
            <a:pPr algn="just"/>
            <a:endParaRPr lang="hr-HR" sz="2200" b="1" dirty="0"/>
          </a:p>
          <a:p>
            <a:pPr algn="just"/>
            <a:r>
              <a:rPr lang="hr-HR" sz="2200" b="1" dirty="0"/>
              <a:t>Mijenjanje uvjeta nakon sklapanja Ugovora o dodjeli Potpore – problematično !</a:t>
            </a:r>
          </a:p>
          <a:p>
            <a:pPr algn="just"/>
            <a:endParaRPr lang="hr-HR" b="1" dirty="0"/>
          </a:p>
          <a:p>
            <a:pPr algn="ctr"/>
            <a:r>
              <a:rPr lang="hr-HR" sz="3200" b="1" dirty="0"/>
              <a:t>O P R E Z !</a:t>
            </a:r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  <a:p>
            <a:pPr algn="just"/>
            <a:endParaRPr lang="hr-HR" dirty="0"/>
          </a:p>
          <a:p>
            <a:endParaRPr lang="hr-HR" dirty="0"/>
          </a:p>
          <a:p>
            <a:pPr algn="just"/>
            <a:endParaRPr lang="hr-HR" sz="2400" b="1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6DB1D3-F7ED-457B-B792-A0B347A8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556" y="6459785"/>
            <a:ext cx="654626" cy="365125"/>
          </a:xfrm>
        </p:spPr>
        <p:txBody>
          <a:bodyPr/>
          <a:lstStyle/>
          <a:p>
            <a:r>
              <a:rPr lang="hr-HR" dirty="0"/>
              <a:t>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19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Narančasto-crven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926</Words>
  <Application>Microsoft Office PowerPoint</Application>
  <PresentationFormat>Široki zaslon</PresentationFormat>
  <Paragraphs>100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Corbel</vt:lpstr>
      <vt:lpstr>Ebrima</vt:lpstr>
      <vt:lpstr>Minion Pro Cond</vt:lpstr>
      <vt:lpstr>Retrospektiva</vt:lpstr>
      <vt:lpstr>PowerPoint prezentacija</vt:lpstr>
      <vt:lpstr>Lexpera predstavlja novi portal IUS-INFO  Ako ste naš korisnik za pristup novom portalu možete koristiti Vaše postojeće korisničko ime i zaporku:  http://novi.iusinfo.hr/prijava</vt:lpstr>
      <vt:lpstr>RADNI ODNOSI U DOBA EPIDEMIJE  SARS-CoV-2 – 2. dio  Pitanja i odgovori!      </vt:lpstr>
      <vt:lpstr>VIRUS SARS-CoV-2 „KORONAVIRUS“   COVID-19 </vt:lpstr>
      <vt:lpstr>ZAKON O RADU (NN 93/14, 127/17, 98/19) ostaje osnovni propis  </vt:lpstr>
      <vt:lpstr>ISPLATA PLAĆE AKO POSLODAVAC KORISTI POTPORU ZA OČUVANJE RADNIH MJESTA </vt:lpstr>
      <vt:lpstr>     SMANJENJE BROJA RADNIKA AKO POSLODAVAC KORISTI POTPORU ZA OČUVANJE RADNIH MJESTA   </vt:lpstr>
      <vt:lpstr>NAKNADA PLAĆE ZA VRIJEME PROVEDENO „NA ČEKANJU”   Članak 95. st. 3. Zakona o radu: Radnik ima pravo na naknadu plaće za vrijeme prekida rada do kojeg je došlo krivnjom poslodavca ili zbog drugih okolnosti za koje radnik nije odgovoran.   Članak 95. st. 5. ZoR: Ako zakonom, drugim propisom, kolektivnim ugovorom, pravilnikom o radu ili ugovorom o radu nije drukčije određeno, radnik ima pravo na naknadu plaće u visini prosječne plaće koja mu je isplaćena u prethodna tri mjeseca.  </vt:lpstr>
      <vt:lpstr>ISPLATA DIVIDENDE ILI DOBITI ZA VRIJEME TRAJANJA RAZDOBLJA POTPORE ?    </vt:lpstr>
      <vt:lpstr>Zakon o interventnim mjerama u ovršnim i stečajnim postupcima za vrijeme trajanja posebnih okolnosti (NN 53/2020)</vt:lpstr>
      <vt:lpstr>ŠTO NAKON 01.06.2020. ?</vt:lpstr>
      <vt:lpstr>UMJESTO ZAKLJUČKA</vt:lpstr>
      <vt:lpstr>Imate li pitanja?  Slobodno nam ih pošaljite na…</vt:lpstr>
      <vt:lpstr>Glasnik IUS-NEWS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Neven Brkić</dc:creator>
  <cp:lastModifiedBy>Neven Brkić</cp:lastModifiedBy>
  <cp:revision>5</cp:revision>
  <dcterms:created xsi:type="dcterms:W3CDTF">2020-05-28T11:52:51Z</dcterms:created>
  <dcterms:modified xsi:type="dcterms:W3CDTF">2020-05-28T12:03:51Z</dcterms:modified>
</cp:coreProperties>
</file>